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5" r:id="rId9"/>
    <p:sldId id="266" r:id="rId10"/>
    <p:sldId id="270" r:id="rId1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2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D387FDE-472F-4B1A-8C78-39D2C82F5872}" type="datetimeFigureOut">
              <a:rPr lang="pl-PL" smtClean="0"/>
              <a:pPr/>
              <a:t>25.09.2020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688D282-13B3-416E-B76F-C31482AD3A20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eutschkurs.pl/?site=/kurs/niemiecki.php?p=1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berlin.lovetotravel.pl/brama_brandenbursk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zisiajwgliwicach.pl/oktoberfest-w-gliwicach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pidersweb.pl/autoblog/koronawirus-straty-produkcja-samochodow/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pl.wikipedia.org/wiki/Bayern_Monachiu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bcyjezykpolski.pl/czy-olimpiada-to-igrzyska-2" TargetMode="Externa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NIEMCY W oczach młodego </a:t>
            </a:r>
            <a:r>
              <a:rPr lang="pl-PL" dirty="0" err="1" smtClean="0"/>
              <a:t>POlaka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Mateusz </a:t>
            </a:r>
            <a:r>
              <a:rPr lang="pl-PL" dirty="0" err="1" smtClean="0"/>
              <a:t>Dzioboń</a:t>
            </a:r>
            <a:endParaRPr lang="pl-PL" dirty="0" smtClean="0"/>
          </a:p>
          <a:p>
            <a:r>
              <a:rPr lang="pl-PL" dirty="0" smtClean="0"/>
              <a:t>Szkoła Podstawowa nr 3 im Jana Pawła II w Nowym Targu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                NIEMCY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925144"/>
          </a:xfrm>
        </p:spPr>
        <p:txBody>
          <a:bodyPr>
            <a:normAutofit/>
          </a:bodyPr>
          <a:lstStyle/>
          <a:p>
            <a:r>
              <a:rPr lang="pl-PL" dirty="0" smtClean="0"/>
              <a:t>Jest to jeden z 7 sąsiadów Polski.</a:t>
            </a:r>
          </a:p>
          <a:p>
            <a:r>
              <a:rPr lang="pl-PL" dirty="0" smtClean="0"/>
              <a:t>Niemcy składają się z 16 państw związkowych które połączyły się w jedno państwo w 1990 roku.</a:t>
            </a:r>
          </a:p>
          <a:p>
            <a:r>
              <a:rPr lang="pl-PL" dirty="0" smtClean="0"/>
              <a:t>Przed 1990 rokiem Niemcy występowały pod nazwą Republika Federalna Niemiec (RFN).</a:t>
            </a:r>
          </a:p>
          <a:p>
            <a:r>
              <a:rPr lang="pl-PL" dirty="0" smtClean="0"/>
              <a:t>Stolicą jest Berlin</a:t>
            </a:r>
          </a:p>
          <a:p>
            <a:r>
              <a:rPr lang="pl-PL" dirty="0" smtClean="0"/>
              <a:t>Niemcy to kraj leżący w Europie.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Państwa związkowe Niemiec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340768"/>
            <a:ext cx="8892480" cy="5517232"/>
          </a:xfrm>
        </p:spPr>
        <p:txBody>
          <a:bodyPr>
            <a:normAutofit/>
          </a:bodyPr>
          <a:lstStyle/>
          <a:p>
            <a:r>
              <a:rPr lang="pl-PL" dirty="0" smtClean="0"/>
              <a:t>Państwami związkowymi Niemiec są:</a:t>
            </a:r>
          </a:p>
          <a:p>
            <a:pPr>
              <a:buNone/>
            </a:pPr>
            <a:r>
              <a:rPr lang="pl-PL" sz="1600" dirty="0" err="1" smtClean="0"/>
              <a:t>Bandenia-Wirtembergia</a:t>
            </a: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Bawaria</a:t>
            </a:r>
          </a:p>
          <a:p>
            <a:pPr>
              <a:buNone/>
            </a:pPr>
            <a:r>
              <a:rPr lang="pl-PL" sz="1600" dirty="0" smtClean="0"/>
              <a:t>Berlin</a:t>
            </a:r>
          </a:p>
          <a:p>
            <a:pPr>
              <a:buNone/>
            </a:pPr>
            <a:r>
              <a:rPr lang="pl-PL" sz="1600" dirty="0" smtClean="0"/>
              <a:t>Hamburg</a:t>
            </a:r>
          </a:p>
          <a:p>
            <a:pPr>
              <a:buNone/>
            </a:pPr>
            <a:r>
              <a:rPr lang="pl-PL" sz="1600" dirty="0" err="1" smtClean="0"/>
              <a:t>Hejsa</a:t>
            </a: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Brema</a:t>
            </a:r>
          </a:p>
          <a:p>
            <a:pPr>
              <a:buNone/>
            </a:pPr>
            <a:r>
              <a:rPr lang="pl-PL" sz="1600" dirty="0" smtClean="0"/>
              <a:t>Brandenburgia</a:t>
            </a:r>
          </a:p>
          <a:p>
            <a:pPr>
              <a:buNone/>
            </a:pPr>
            <a:r>
              <a:rPr lang="pl-PL" sz="1600" dirty="0" err="1" smtClean="0"/>
              <a:t>Mekiemburgia</a:t>
            </a: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Dolna Saksonia</a:t>
            </a:r>
          </a:p>
          <a:p>
            <a:pPr>
              <a:buNone/>
            </a:pPr>
            <a:r>
              <a:rPr lang="pl-PL" sz="1600" dirty="0" smtClean="0"/>
              <a:t>Saara</a:t>
            </a:r>
          </a:p>
          <a:p>
            <a:pPr>
              <a:buNone/>
            </a:pPr>
            <a:r>
              <a:rPr lang="pl-PL" sz="1600" dirty="0" smtClean="0"/>
              <a:t>Saksonia</a:t>
            </a:r>
          </a:p>
          <a:p>
            <a:pPr>
              <a:buNone/>
            </a:pPr>
            <a:r>
              <a:rPr lang="pl-PL" sz="1600" dirty="0" err="1" smtClean="0"/>
              <a:t>Turygia</a:t>
            </a:r>
            <a:endParaRPr lang="pl-PL" sz="1600" dirty="0" smtClean="0"/>
          </a:p>
          <a:p>
            <a:pPr>
              <a:buNone/>
            </a:pPr>
            <a:r>
              <a:rPr lang="pl-PL" sz="1600" dirty="0" smtClean="0"/>
              <a:t>Saksonia- Anhalt</a:t>
            </a:r>
          </a:p>
          <a:p>
            <a:pPr>
              <a:buNone/>
            </a:pPr>
            <a:r>
              <a:rPr lang="pl-PL" sz="1600" dirty="0" smtClean="0"/>
              <a:t>Szlezwik- Holsztyn</a:t>
            </a:r>
          </a:p>
          <a:p>
            <a:pPr>
              <a:buNone/>
            </a:pPr>
            <a:r>
              <a:rPr lang="pl-PL" sz="1600" dirty="0" smtClean="0"/>
              <a:t>Nadrenia- Palatynat</a:t>
            </a:r>
          </a:p>
          <a:p>
            <a:pPr>
              <a:buNone/>
            </a:pPr>
            <a:r>
              <a:rPr lang="pl-PL" sz="1600" dirty="0" smtClean="0"/>
              <a:t>Nadrenia Północna- Westfalia</a:t>
            </a:r>
          </a:p>
          <a:p>
            <a:pPr>
              <a:buNone/>
            </a:pPr>
            <a:r>
              <a:rPr lang="pl-PL" sz="1100" dirty="0" smtClean="0"/>
              <a:t>                                                                           źródło </a:t>
            </a:r>
            <a:r>
              <a:rPr lang="pl-PL" sz="1100" dirty="0" smtClean="0">
                <a:hlinkClick r:id="rId2"/>
              </a:rPr>
              <a:t>http://www.deutschkurs.pl/?site=/kurs/niemiecki.php?p=13</a:t>
            </a:r>
            <a:endParaRPr lang="pl-PL" sz="1100" dirty="0"/>
          </a:p>
        </p:txBody>
      </p:sp>
      <p:pic>
        <p:nvPicPr>
          <p:cNvPr id="1028" name="Picture 4" descr="C:\Users\User\Desktop\unnamed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1929" y="2420888"/>
            <a:ext cx="3412071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Stolica Niemiec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Stolicą a zarazem największym miastem Niemiec jest Berlin.</a:t>
            </a:r>
          </a:p>
          <a:p>
            <a:r>
              <a:rPr lang="pl-PL" dirty="0" smtClean="0"/>
              <a:t>Berlin jest także stolicą landu Berlińskiego. </a:t>
            </a:r>
          </a:p>
          <a:p>
            <a:r>
              <a:rPr lang="pl-PL" dirty="0" smtClean="0"/>
              <a:t>Berlin jest również największym miastem Unii Europejskiej pod względem mieszkańców . 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endParaRPr lang="pl-PL" sz="1100" dirty="0" smtClean="0"/>
          </a:p>
        </p:txBody>
      </p:sp>
      <p:pic>
        <p:nvPicPr>
          <p:cNvPr id="2050" name="Picture 2" descr="C:\Users\User\Desktop\brandenburg-gate-berlin-germany-city-n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4836996"/>
            <a:ext cx="2843808" cy="2021004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2843808" y="6237312"/>
            <a:ext cx="362554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624" lvl="0" indent="-384048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pl-PL" sz="1100" dirty="0" smtClean="0">
                <a:solidFill>
                  <a:prstClr val="white"/>
                </a:solidFill>
              </a:rPr>
              <a:t>Źródło </a:t>
            </a:r>
            <a:r>
              <a:rPr lang="pl-PL" sz="1100" dirty="0" smtClean="0">
                <a:solidFill>
                  <a:prstClr val="white"/>
                </a:solidFill>
                <a:hlinkClick r:id="rId3"/>
              </a:rPr>
              <a:t>http://berlin.lovetotravel.pl/brama_brandenburska</a:t>
            </a:r>
            <a:endParaRPr lang="pl-PL" sz="11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Zwyczaje Niemiec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Zwyczaje Niemieckie są bardzo podobne do  Polskich np. ubieranie choinki na święta czy obchodzenie świąt takich jak</a:t>
            </a:r>
            <a:br>
              <a:rPr lang="pl-PL" sz="2800" dirty="0" smtClean="0"/>
            </a:br>
            <a:r>
              <a:rPr lang="pl-PL" sz="2800" dirty="0" smtClean="0"/>
              <a:t> np. Święto Pracy.</a:t>
            </a:r>
          </a:p>
          <a:p>
            <a:r>
              <a:rPr lang="pl-PL" sz="2800" dirty="0" smtClean="0"/>
              <a:t>W zwyczajach Niemieckich znajduje się organizowanie hucznych imprez np. :</a:t>
            </a:r>
          </a:p>
          <a:p>
            <a:pPr>
              <a:buNone/>
            </a:pPr>
            <a:r>
              <a:rPr lang="pl-PL" sz="2800" dirty="0" smtClean="0"/>
              <a:t>„</a:t>
            </a:r>
            <a:r>
              <a:rPr lang="pl-PL" sz="2800" dirty="0" err="1" smtClean="0"/>
              <a:t>Octoberfest</a:t>
            </a:r>
            <a:r>
              <a:rPr lang="pl-PL" sz="2800" dirty="0" smtClean="0"/>
              <a:t>” w Monachium</a:t>
            </a:r>
          </a:p>
          <a:p>
            <a:pPr>
              <a:buNone/>
            </a:pPr>
            <a:endParaRPr lang="pl-PL" sz="2800" dirty="0" smtClean="0"/>
          </a:p>
        </p:txBody>
      </p:sp>
      <p:pic>
        <p:nvPicPr>
          <p:cNvPr id="3074" name="Picture 2" descr="C:\Users\User\Desktop\OKTOBERFEST-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654012" y="4901869"/>
            <a:ext cx="3489988" cy="1956131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0" y="5877273"/>
            <a:ext cx="667341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624" lvl="0" indent="-384048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pl-PL" sz="1200" dirty="0" smtClean="0">
                <a:solidFill>
                  <a:prstClr val="white"/>
                </a:solidFill>
              </a:rPr>
              <a:t>Źródło   </a:t>
            </a:r>
            <a:r>
              <a:rPr lang="pl-PL" sz="1200" dirty="0" smtClean="0">
                <a:solidFill>
                  <a:prstClr val="white"/>
                </a:solidFill>
                <a:hlinkClick r:id="rId3"/>
              </a:rPr>
              <a:t>https://dzisiajwgliwicach.pl/oktoberfest-w-gliwicach/</a:t>
            </a:r>
            <a:endParaRPr lang="pl-PL" sz="1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Korzyści dla Polski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Niemcy są bardzo znanym krajem na rynku pracy w Polsce.</a:t>
            </a:r>
          </a:p>
          <a:p>
            <a:r>
              <a:rPr lang="pl-PL" sz="2400" dirty="0" smtClean="0"/>
              <a:t>Bardzo dużo polaków wyjeżdża do Niemiec w celach zarobkowych.</a:t>
            </a:r>
          </a:p>
          <a:p>
            <a:r>
              <a:rPr lang="pl-PL" sz="2400" dirty="0" smtClean="0"/>
              <a:t>W 2016r w Niemczech pracowało ok. 350 tysięcy polaków.</a:t>
            </a:r>
          </a:p>
          <a:p>
            <a:r>
              <a:rPr lang="pl-PL" sz="2400" dirty="0" smtClean="0"/>
              <a:t>Dodatkową zachętą do pracy w Niemczech jest ustawowa stawka godz. na poziomie 8,5 euro co jest równe 37 zł za godzinę dla porównania w 2019r w Polsce było to 17,5 zł na godz.    </a:t>
            </a:r>
            <a:endParaRPr lang="pl-PL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Produkcja samochodów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Niemcy są pomocą dla krajów z całego świata np.</a:t>
            </a:r>
          </a:p>
          <a:p>
            <a:r>
              <a:rPr lang="pl-PL" dirty="0" smtClean="0"/>
              <a:t>W rankingu najczęściej kupowanych aut prowadzonym przez </a:t>
            </a:r>
            <a:r>
              <a:rPr lang="pl-PL" dirty="0" err="1" smtClean="0"/>
              <a:t>Carvertical</a:t>
            </a:r>
            <a:r>
              <a:rPr lang="pl-PL" dirty="0" smtClean="0"/>
              <a:t> w top 10 dominują auta niemieckie takie jak audi, BMW, Mercedes Benz, Opel czy Volkswagen.</a:t>
            </a:r>
          </a:p>
        </p:txBody>
      </p:sp>
      <p:pic>
        <p:nvPicPr>
          <p:cNvPr id="4098" name="Picture 2" descr="C:\Users\User\Desktop\pobra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7954" y="4552340"/>
            <a:ext cx="5036046" cy="2305660"/>
          </a:xfrm>
          <a:prstGeom prst="rect">
            <a:avLst/>
          </a:prstGeom>
          <a:noFill/>
        </p:spPr>
      </p:pic>
      <p:sp>
        <p:nvSpPr>
          <p:cNvPr id="5" name="Prostokąt 4"/>
          <p:cNvSpPr/>
          <p:nvPr/>
        </p:nvSpPr>
        <p:spPr>
          <a:xfrm>
            <a:off x="251520" y="5877272"/>
            <a:ext cx="40324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624" lvl="0" indent="-384048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pl-PL" sz="1200" dirty="0">
                <a:solidFill>
                  <a:prstClr val="white"/>
                </a:solidFill>
                <a:hlinkClick r:id="rId3"/>
              </a:rPr>
              <a:t>Źródło </a:t>
            </a:r>
            <a:r>
              <a:rPr lang="pl-PL" sz="1200" dirty="0" smtClean="0">
                <a:solidFill>
                  <a:prstClr val="white"/>
                </a:solidFill>
                <a:hlinkClick r:id="rId3"/>
              </a:rPr>
              <a:t>https://spidersweb.pl/autoblog/koronawirus-straty-produkcja-samochodow/</a:t>
            </a:r>
            <a:endParaRPr lang="pl-PL" sz="30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Sport w Niemczech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5429200"/>
          </a:xfrm>
        </p:spPr>
        <p:txBody>
          <a:bodyPr/>
          <a:lstStyle/>
          <a:p>
            <a:r>
              <a:rPr lang="pl-PL" dirty="0" smtClean="0"/>
              <a:t>Mówiąc o Niemczech nie można nie wspomnieć o sporcie który stoi tam na najwyższym światowym poziomie.</a:t>
            </a:r>
          </a:p>
          <a:p>
            <a:r>
              <a:rPr lang="pl-PL" dirty="0" smtClean="0"/>
              <a:t>Niemcy dwukrotnie byli organizatorami igrzysk olimpijskich w 1916r i w 1936r.</a:t>
            </a:r>
          </a:p>
          <a:p>
            <a:r>
              <a:rPr lang="pl-PL" dirty="0" smtClean="0"/>
              <a:t>Jednym z najlepszych klubów piłkarskich jest </a:t>
            </a:r>
            <a:r>
              <a:rPr lang="pl-PL" dirty="0" err="1" smtClean="0"/>
              <a:t>Bayern</a:t>
            </a:r>
            <a:r>
              <a:rPr lang="pl-PL" dirty="0" smtClean="0"/>
              <a:t> Monachium który jest klubem właśnie niemieckim a gra w nim min. Polak Robert Lewandowski.</a:t>
            </a:r>
          </a:p>
          <a:p>
            <a:pPr>
              <a:buNone/>
            </a:pPr>
            <a:r>
              <a:rPr lang="pl-PL" sz="1200" dirty="0" smtClean="0"/>
              <a:t>                                                                            </a:t>
            </a:r>
          </a:p>
          <a:p>
            <a:pPr>
              <a:buNone/>
            </a:pPr>
            <a:endParaRPr lang="pl-PL" sz="1200" dirty="0" smtClean="0"/>
          </a:p>
          <a:p>
            <a:pPr>
              <a:buNone/>
            </a:pPr>
            <a:r>
              <a:rPr lang="pl-PL" sz="1200" dirty="0" smtClean="0"/>
              <a:t>                                                                               </a:t>
            </a:r>
            <a:r>
              <a:rPr lang="pl-PL" sz="1200" dirty="0" smtClean="0">
                <a:hlinkClick r:id="rId2"/>
              </a:rPr>
              <a:t>Źródło https://pl.wikipedia.org/wiki/Bayern_Monachium</a:t>
            </a:r>
            <a:endParaRPr lang="pl-PL" sz="1200" dirty="0"/>
          </a:p>
        </p:txBody>
      </p:sp>
      <p:pic>
        <p:nvPicPr>
          <p:cNvPr id="5123" name="Picture 3" descr="C:\Users\User\Desktop\r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24329" y="3212976"/>
            <a:ext cx="1619672" cy="864096"/>
          </a:xfrm>
          <a:prstGeom prst="rect">
            <a:avLst/>
          </a:prstGeom>
          <a:noFill/>
        </p:spPr>
      </p:pic>
      <p:pic>
        <p:nvPicPr>
          <p:cNvPr id="5124" name="Picture 4" descr="C:\Users\User\Desktop\u76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0189" y="5424189"/>
            <a:ext cx="1433811" cy="1433811"/>
          </a:xfrm>
          <a:prstGeom prst="rect">
            <a:avLst/>
          </a:prstGeom>
          <a:noFill/>
        </p:spPr>
      </p:pic>
      <p:sp>
        <p:nvSpPr>
          <p:cNvPr id="6" name="Prostokąt 5"/>
          <p:cNvSpPr/>
          <p:nvPr/>
        </p:nvSpPr>
        <p:spPr>
          <a:xfrm>
            <a:off x="7956376" y="0"/>
            <a:ext cx="10081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20624" lvl="0" indent="-384048">
              <a:spcBef>
                <a:spcPct val="20000"/>
              </a:spcBef>
              <a:buClr>
                <a:srgbClr val="6EA0B0"/>
              </a:buClr>
              <a:buSzPct val="80000"/>
            </a:pPr>
            <a:r>
              <a:rPr lang="pl-PL" sz="1200" dirty="0" smtClean="0">
                <a:solidFill>
                  <a:prstClr val="white"/>
                </a:solidFill>
                <a:hlinkClick r:id="rId5"/>
              </a:rPr>
              <a:t>Źródło https://obcyjezykpolski.pl/czy-olimpiada-to-igrzyska-2</a:t>
            </a:r>
            <a:r>
              <a:rPr lang="pl-PL" sz="1200" dirty="0" smtClean="0">
                <a:solidFill>
                  <a:prstClr val="white"/>
                </a:solidFill>
              </a:rPr>
              <a:t>/</a:t>
            </a:r>
            <a:endParaRPr lang="pl-PL" sz="1200" dirty="0">
              <a:solidFill>
                <a:prstClr val="white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Ciekawostki o Niemczech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Na terenie Niemiec znajduje się największa liczba ogrodów zoologicznych jest ich ponad 400.</a:t>
            </a:r>
          </a:p>
          <a:p>
            <a:r>
              <a:rPr lang="pl-PL" dirty="0" smtClean="0"/>
              <a:t>Najdłuższą rzeką Niemiec jest Ren (865km).</a:t>
            </a:r>
          </a:p>
          <a:p>
            <a:r>
              <a:rPr lang="pl-PL" dirty="0" smtClean="0"/>
              <a:t>W Bawarii piwo jest uznawane jako jedzenie.</a:t>
            </a:r>
          </a:p>
          <a:p>
            <a:r>
              <a:rPr lang="pl-PL" dirty="0" smtClean="0"/>
              <a:t> Ucieczka z więzienia w tym kraju nie jest karana Według zapisu prawa niemieckiego wolność jest podstawowym ludzkim instynktem.</a:t>
            </a:r>
            <a:endParaRPr lang="pl-PL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271</TotalTime>
  <Words>422</Words>
  <Application>Microsoft Office PowerPoint</Application>
  <PresentationFormat>Pokaz na ekranie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4" baseType="lpstr">
      <vt:lpstr>Arial</vt:lpstr>
      <vt:lpstr>Franklin Gothic Book</vt:lpstr>
      <vt:lpstr>Wingdings 2</vt:lpstr>
      <vt:lpstr>Techniczny</vt:lpstr>
      <vt:lpstr>NIEMCY W oczach młodego POlaka</vt:lpstr>
      <vt:lpstr>                 NIEMCY</vt:lpstr>
      <vt:lpstr>Państwa związkowe Niemiec</vt:lpstr>
      <vt:lpstr>Stolica Niemiec</vt:lpstr>
      <vt:lpstr>Zwyczaje Niemiec</vt:lpstr>
      <vt:lpstr>Korzyści dla Polski </vt:lpstr>
      <vt:lpstr>Produkcja samochodów</vt:lpstr>
      <vt:lpstr>Sport w Niemczech</vt:lpstr>
      <vt:lpstr>Ciekawostki o Niemczech</vt:lpstr>
      <vt:lpstr>KONIEC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NIEMCY W oczach młodego POlaka</dc:title>
  <dc:creator>User</dc:creator>
  <cp:lastModifiedBy>Użytkownik systemu Windows</cp:lastModifiedBy>
  <cp:revision>30</cp:revision>
  <dcterms:created xsi:type="dcterms:W3CDTF">2020-09-23T10:56:57Z</dcterms:created>
  <dcterms:modified xsi:type="dcterms:W3CDTF">2020-09-25T17:43:03Z</dcterms:modified>
</cp:coreProperties>
</file>